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7662-3404-4890-A6F7-EFDE4AE64F9B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D285-F565-4AD1-8FDC-24ED27276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655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7662-3404-4890-A6F7-EFDE4AE64F9B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D285-F565-4AD1-8FDC-24ED27276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030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7662-3404-4890-A6F7-EFDE4AE64F9B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D285-F565-4AD1-8FDC-24ED27276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131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7662-3404-4890-A6F7-EFDE4AE64F9B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D285-F565-4AD1-8FDC-24ED27276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93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7662-3404-4890-A6F7-EFDE4AE64F9B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D285-F565-4AD1-8FDC-24ED27276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321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7662-3404-4890-A6F7-EFDE4AE64F9B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D285-F565-4AD1-8FDC-24ED27276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927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7662-3404-4890-A6F7-EFDE4AE64F9B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D285-F565-4AD1-8FDC-24ED27276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94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7662-3404-4890-A6F7-EFDE4AE64F9B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D285-F565-4AD1-8FDC-24ED27276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854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7662-3404-4890-A6F7-EFDE4AE64F9B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D285-F565-4AD1-8FDC-24ED27276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359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7662-3404-4890-A6F7-EFDE4AE64F9B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D285-F565-4AD1-8FDC-24ED27276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410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7662-3404-4890-A6F7-EFDE4AE64F9B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D285-F565-4AD1-8FDC-24ED27276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820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27662-3404-4890-A6F7-EFDE4AE64F9B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CD285-F565-4AD1-8FDC-24ED27276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071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ng.oh.oharng.list.j1-hro-army-staffing@mail.mil" TargetMode="External"/><Relationship Id="rId2" Type="http://schemas.openxmlformats.org/officeDocument/2006/relationships/hyperlink" Target="mailto:ng.oh.oharng.list.j1-hro-air-staffing@mail.mi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108" y="1122363"/>
            <a:ext cx="11491784" cy="788815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Organization Chart Instructions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6778" y="2446638"/>
            <a:ext cx="100254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Supervisors must use only the format in these slides.</a:t>
            </a:r>
          </a:p>
          <a:p>
            <a:pPr marL="342900" indent="-342900"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Large organizations may be broken down into sections over multiple slides </a:t>
            </a: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as needed.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Completed organizational charts must be sent to HRO by email as follows: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Send Air NG organizational charts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to: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ng.oh.oharng.list.j1-hro-air-staffing@mail.mil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Send Army NG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organizational charts to: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ng.oh.oharng.list.j1-hro-army-staffing@mail.mil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6666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191" y="5314104"/>
            <a:ext cx="6380878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12779" y="5483091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FIRST MI LAST NAME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POSITION TITLE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PP-OCC-GRD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90" y="6083653"/>
            <a:ext cx="16228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Example Position Object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22163" y="5467701"/>
            <a:ext cx="181232" cy="215444"/>
            <a:chOff x="6941471" y="833492"/>
            <a:chExt cx="181232" cy="215444"/>
          </a:xfrm>
        </p:grpSpPr>
        <p:sp>
          <p:nvSpPr>
            <p:cNvPr id="53" name="Oval 52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25136" y="5603416"/>
            <a:ext cx="181232" cy="215444"/>
            <a:chOff x="6941471" y="833492"/>
            <a:chExt cx="181232" cy="215444"/>
          </a:xfrm>
        </p:grpSpPr>
        <p:sp>
          <p:nvSpPr>
            <p:cNvPr id="66" name="Oval 65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22725" y="5719546"/>
            <a:ext cx="181232" cy="215444"/>
            <a:chOff x="6941471" y="833492"/>
            <a:chExt cx="181232" cy="215444"/>
          </a:xfrm>
        </p:grpSpPr>
        <p:sp>
          <p:nvSpPr>
            <p:cNvPr id="69" name="Oval 68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38420" y="5844059"/>
            <a:ext cx="181232" cy="215444"/>
            <a:chOff x="6941471" y="833492"/>
            <a:chExt cx="181232" cy="215444"/>
          </a:xfrm>
        </p:grpSpPr>
        <p:sp>
          <p:nvSpPr>
            <p:cNvPr id="72" name="Oval 71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766360" y="5500382"/>
            <a:ext cx="181232" cy="215444"/>
            <a:chOff x="6941471" y="833492"/>
            <a:chExt cx="181232" cy="215444"/>
          </a:xfrm>
        </p:grpSpPr>
        <p:sp>
          <p:nvSpPr>
            <p:cNvPr id="75" name="Oval 74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766360" y="5803065"/>
            <a:ext cx="181232" cy="215444"/>
            <a:chOff x="6941471" y="833492"/>
            <a:chExt cx="181232" cy="215444"/>
          </a:xfrm>
        </p:grpSpPr>
        <p:sp>
          <p:nvSpPr>
            <p:cNvPr id="78" name="Oval 77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766360" y="6105748"/>
            <a:ext cx="181232" cy="215444"/>
            <a:chOff x="6941471" y="833492"/>
            <a:chExt cx="181232" cy="215444"/>
          </a:xfrm>
        </p:grpSpPr>
        <p:sp>
          <p:nvSpPr>
            <p:cNvPr id="81" name="Oval 80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766360" y="6408430"/>
            <a:ext cx="181232" cy="215444"/>
            <a:chOff x="6941471" y="833492"/>
            <a:chExt cx="181232" cy="215444"/>
          </a:xfrm>
        </p:grpSpPr>
        <p:sp>
          <p:nvSpPr>
            <p:cNvPr id="84" name="Oval 83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1954736" y="5456972"/>
            <a:ext cx="1623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Employee’s Name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945405" y="5790867"/>
            <a:ext cx="28124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Position Title from Position Description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945405" y="6077200"/>
            <a:ext cx="4557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Pay Plan, Occupational Series, Grade from Position Description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1625" y="6392055"/>
            <a:ext cx="2124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Position Description Number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474977" y="237479"/>
            <a:ext cx="123567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JOHN J. DOE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DIRECTOR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Colonel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468004" y="1052203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MICHAEL R. SMITH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DEPUTY DIRECTOR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GS-0301-13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D1233000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226998" y="1052203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CHRIS F. JACKSON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SECRETARY (OA)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GS-0303-07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D1232000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070719" y="2014093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MARY L. LAMB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SUPV 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GS-0201-12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T5123000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033261" y="2041858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JEFFREY A. WILDER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SUPV 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GS-0201-12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D1231000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70719" y="2948599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JEFFREY A. WILDER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EXPERT 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GS-0201-11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D1551000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070719" y="3772045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Jimmy B. Kline</a:t>
            </a:r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GS-0201-09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T5159000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70719" y="4553267"/>
            <a:ext cx="123567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Sarah L. Sanders</a:t>
            </a:r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SUPPLY ASSISTANT</a:t>
            </a:r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SrA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183765" y="2952836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MARTIN T. MARVEL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EXPERT 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GS-0201-11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D1230000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183765" y="3772045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SUSAN A. BLACK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GS-0201-09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D1229000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900931" y="2952835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GREG W. HOSKINS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EXPERT 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GS-0201-11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T5143000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183765" y="4553267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MARK V. HALE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ASSISTANT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GS-0203-07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D1228000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900931" y="3799213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JAMES U. PARK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EXPERT 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GS-0201-11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T5144000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7" name="Straight Connector 106"/>
          <p:cNvCxnSpPr>
            <a:stCxn id="91" idx="2"/>
            <a:endCxn id="92" idx="0"/>
          </p:cNvCxnSpPr>
          <p:nvPr/>
        </p:nvCxnSpPr>
        <p:spPr>
          <a:xfrm flipH="1">
            <a:off x="6085843" y="699144"/>
            <a:ext cx="6973" cy="3530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93" idx="3"/>
            <a:endCxn id="92" idx="1"/>
          </p:cNvCxnSpPr>
          <p:nvPr/>
        </p:nvCxnSpPr>
        <p:spPr>
          <a:xfrm>
            <a:off x="4462675" y="1344591"/>
            <a:ext cx="10053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94" idx="2"/>
            <a:endCxn id="96" idx="0"/>
          </p:cNvCxnSpPr>
          <p:nvPr/>
        </p:nvCxnSpPr>
        <p:spPr>
          <a:xfrm>
            <a:off x="4688558" y="2598868"/>
            <a:ext cx="0" cy="349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96" idx="2"/>
            <a:endCxn id="97" idx="0"/>
          </p:cNvCxnSpPr>
          <p:nvPr/>
        </p:nvCxnSpPr>
        <p:spPr>
          <a:xfrm>
            <a:off x="4688558" y="3533374"/>
            <a:ext cx="0" cy="2386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>
            <a:stCxn id="97" idx="2"/>
            <a:endCxn id="98" idx="0"/>
          </p:cNvCxnSpPr>
          <p:nvPr/>
        </p:nvCxnSpPr>
        <p:spPr>
          <a:xfrm>
            <a:off x="4688558" y="4356820"/>
            <a:ext cx="0" cy="196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>
            <a:stCxn id="99" idx="2"/>
            <a:endCxn id="100" idx="0"/>
          </p:cNvCxnSpPr>
          <p:nvPr/>
        </p:nvCxnSpPr>
        <p:spPr>
          <a:xfrm>
            <a:off x="6801604" y="3537611"/>
            <a:ext cx="0" cy="2344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>
            <a:stCxn id="100" idx="2"/>
            <a:endCxn id="102" idx="0"/>
          </p:cNvCxnSpPr>
          <p:nvPr/>
        </p:nvCxnSpPr>
        <p:spPr>
          <a:xfrm>
            <a:off x="6801604" y="4356820"/>
            <a:ext cx="0" cy="196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>
            <a:stCxn id="103" idx="0"/>
            <a:endCxn id="101" idx="2"/>
          </p:cNvCxnSpPr>
          <p:nvPr/>
        </p:nvCxnSpPr>
        <p:spPr>
          <a:xfrm flipV="1">
            <a:off x="8518770" y="3537610"/>
            <a:ext cx="0" cy="2616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Elbow Connector 132"/>
          <p:cNvCxnSpPr>
            <a:stCxn id="92" idx="2"/>
            <a:endCxn id="94" idx="0"/>
          </p:cNvCxnSpPr>
          <p:nvPr/>
        </p:nvCxnSpPr>
        <p:spPr>
          <a:xfrm rot="5400000">
            <a:off x="5198644" y="1126893"/>
            <a:ext cx="377115" cy="1397285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stCxn id="92" idx="2"/>
            <a:endCxn id="95" idx="0"/>
          </p:cNvCxnSpPr>
          <p:nvPr/>
        </p:nvCxnSpPr>
        <p:spPr>
          <a:xfrm rot="16200000" flipH="1">
            <a:off x="6666031" y="1056789"/>
            <a:ext cx="404880" cy="1565257"/>
          </a:xfrm>
          <a:prstGeom prst="bentConnector3">
            <a:avLst>
              <a:gd name="adj1" fmla="val 4769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Elbow Connector 136"/>
          <p:cNvCxnSpPr>
            <a:stCxn id="95" idx="2"/>
            <a:endCxn id="99" idx="0"/>
          </p:cNvCxnSpPr>
          <p:nvPr/>
        </p:nvCxnSpPr>
        <p:spPr>
          <a:xfrm rot="5400000">
            <a:off x="7063251" y="2364986"/>
            <a:ext cx="326203" cy="849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Elbow Connector 139"/>
          <p:cNvCxnSpPr>
            <a:stCxn id="95" idx="2"/>
            <a:endCxn id="101" idx="0"/>
          </p:cNvCxnSpPr>
          <p:nvPr/>
        </p:nvCxnSpPr>
        <p:spPr>
          <a:xfrm rot="16200000" flipH="1">
            <a:off x="7921834" y="2355899"/>
            <a:ext cx="326202" cy="86767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6400070" y="5314104"/>
            <a:ext cx="5717866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/>
          <p:cNvSpPr txBox="1"/>
          <p:nvPr/>
        </p:nvSpPr>
        <p:spPr>
          <a:xfrm>
            <a:off x="6593658" y="5442732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FIRST MI LAST NAME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POSITION TITLE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MILITARY RANK</a:t>
            </a:r>
            <a:b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400069" y="6043294"/>
            <a:ext cx="16228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Example Position Object</a:t>
            </a:r>
            <a:b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for an AGR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8331844" y="6036841"/>
            <a:ext cx="1098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Military Rank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8331844" y="5450933"/>
            <a:ext cx="1623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Employee’s Name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8331844" y="5759842"/>
            <a:ext cx="1109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Position Title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5" name="Group 124"/>
          <p:cNvGrpSpPr/>
          <p:nvPr/>
        </p:nvGrpSpPr>
        <p:grpSpPr>
          <a:xfrm>
            <a:off x="8128933" y="5494008"/>
            <a:ext cx="181232" cy="215444"/>
            <a:chOff x="6941471" y="833492"/>
            <a:chExt cx="181232" cy="215444"/>
          </a:xfrm>
        </p:grpSpPr>
        <p:sp>
          <p:nvSpPr>
            <p:cNvPr id="127" name="Oval 126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8128933" y="5775553"/>
            <a:ext cx="181232" cy="215444"/>
            <a:chOff x="6941471" y="833492"/>
            <a:chExt cx="181232" cy="215444"/>
          </a:xfrm>
        </p:grpSpPr>
        <p:sp>
          <p:nvSpPr>
            <p:cNvPr id="131" name="Oval 130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8128933" y="6052759"/>
            <a:ext cx="181232" cy="215444"/>
            <a:chOff x="6941471" y="833492"/>
            <a:chExt cx="181232" cy="215444"/>
          </a:xfrm>
        </p:grpSpPr>
        <p:sp>
          <p:nvSpPr>
            <p:cNvPr id="136" name="Oval 135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503969" y="5442732"/>
            <a:ext cx="181232" cy="215444"/>
            <a:chOff x="6941471" y="833492"/>
            <a:chExt cx="181232" cy="215444"/>
          </a:xfrm>
        </p:grpSpPr>
        <p:sp>
          <p:nvSpPr>
            <p:cNvPr id="144" name="Oval 143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6627529" y="5560034"/>
            <a:ext cx="181232" cy="215444"/>
            <a:chOff x="6941471" y="833492"/>
            <a:chExt cx="181232" cy="215444"/>
          </a:xfrm>
        </p:grpSpPr>
        <p:sp>
          <p:nvSpPr>
            <p:cNvPr id="147" name="Oval 146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6692276" y="5684180"/>
            <a:ext cx="181232" cy="215444"/>
            <a:chOff x="6941471" y="833492"/>
            <a:chExt cx="181232" cy="215444"/>
          </a:xfrm>
        </p:grpSpPr>
        <p:sp>
          <p:nvSpPr>
            <p:cNvPr id="150" name="Oval 149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5" name="TextBox 154"/>
          <p:cNvSpPr txBox="1"/>
          <p:nvPr/>
        </p:nvSpPr>
        <p:spPr>
          <a:xfrm>
            <a:off x="8136077" y="180582"/>
            <a:ext cx="3844718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This is an example of an acceptable organizational chart. HRO will only accept organizational charts built using this format in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31942" y="194659"/>
            <a:ext cx="384471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Name of Organization</a:t>
            </a:r>
          </a:p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Ex. </a:t>
            </a: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G4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or 121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MXS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115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43545" y="5311474"/>
            <a:ext cx="6483514" cy="1526630"/>
            <a:chOff x="4843849" y="4061254"/>
            <a:chExt cx="6483514" cy="1524000"/>
          </a:xfrm>
        </p:grpSpPr>
        <p:sp>
          <p:nvSpPr>
            <p:cNvPr id="4" name="Rectangle 3"/>
            <p:cNvSpPr/>
            <p:nvPr/>
          </p:nvSpPr>
          <p:spPr>
            <a:xfrm>
              <a:off x="4843850" y="4061254"/>
              <a:ext cx="6380878" cy="1524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037438" y="4230241"/>
              <a:ext cx="1235677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FIRST MI LAST NAME</a:t>
              </a:r>
            </a:p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POSITION TITLE</a:t>
              </a:r>
            </a:p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PP-OCC-GRD</a:t>
              </a:r>
            </a:p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PD#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843849" y="4830803"/>
              <a:ext cx="162285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Example Position Object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4946822" y="4214851"/>
              <a:ext cx="181232" cy="215444"/>
              <a:chOff x="6941471" y="833492"/>
              <a:chExt cx="181232" cy="215444"/>
            </a:xfrm>
          </p:grpSpPr>
          <p:sp>
            <p:nvSpPr>
              <p:cNvPr id="53" name="Oval 52"/>
              <p:cNvSpPr/>
              <p:nvPr/>
            </p:nvSpPr>
            <p:spPr>
              <a:xfrm>
                <a:off x="6948615" y="861485"/>
                <a:ext cx="164757" cy="14828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6941471" y="833492"/>
                <a:ext cx="181232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5049795" y="4350566"/>
              <a:ext cx="181232" cy="215444"/>
              <a:chOff x="6941471" y="833492"/>
              <a:chExt cx="181232" cy="215444"/>
            </a:xfrm>
          </p:grpSpPr>
          <p:sp>
            <p:nvSpPr>
              <p:cNvPr id="66" name="Oval 65"/>
              <p:cNvSpPr/>
              <p:nvPr/>
            </p:nvSpPr>
            <p:spPr>
              <a:xfrm>
                <a:off x="6948615" y="861485"/>
                <a:ext cx="164757" cy="14828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6941471" y="833492"/>
                <a:ext cx="181232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5147384" y="4466696"/>
              <a:ext cx="181232" cy="215444"/>
              <a:chOff x="6941471" y="833492"/>
              <a:chExt cx="181232" cy="215444"/>
            </a:xfrm>
          </p:grpSpPr>
          <p:sp>
            <p:nvSpPr>
              <p:cNvPr id="69" name="Oval 68"/>
              <p:cNvSpPr/>
              <p:nvPr/>
            </p:nvSpPr>
            <p:spPr>
              <a:xfrm>
                <a:off x="6948615" y="861485"/>
                <a:ext cx="164757" cy="14828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6941471" y="833492"/>
                <a:ext cx="181232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1" name="Group 70"/>
            <p:cNvGrpSpPr/>
            <p:nvPr/>
          </p:nvGrpSpPr>
          <p:grpSpPr>
            <a:xfrm>
              <a:off x="5363079" y="4591209"/>
              <a:ext cx="181232" cy="215444"/>
              <a:chOff x="6941471" y="833492"/>
              <a:chExt cx="181232" cy="215444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6948615" y="861485"/>
                <a:ext cx="164757" cy="14828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6941471" y="833492"/>
                <a:ext cx="181232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6591019" y="4247532"/>
              <a:ext cx="181232" cy="215444"/>
              <a:chOff x="6941471" y="833492"/>
              <a:chExt cx="181232" cy="215444"/>
            </a:xfrm>
          </p:grpSpPr>
          <p:sp>
            <p:nvSpPr>
              <p:cNvPr id="75" name="Oval 74"/>
              <p:cNvSpPr/>
              <p:nvPr/>
            </p:nvSpPr>
            <p:spPr>
              <a:xfrm>
                <a:off x="6948615" y="861485"/>
                <a:ext cx="164757" cy="14828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6941471" y="833492"/>
                <a:ext cx="181232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6591019" y="4550215"/>
              <a:ext cx="181232" cy="215444"/>
              <a:chOff x="6941471" y="833492"/>
              <a:chExt cx="181232" cy="215444"/>
            </a:xfrm>
          </p:grpSpPr>
          <p:sp>
            <p:nvSpPr>
              <p:cNvPr id="78" name="Oval 77"/>
              <p:cNvSpPr/>
              <p:nvPr/>
            </p:nvSpPr>
            <p:spPr>
              <a:xfrm>
                <a:off x="6948615" y="861485"/>
                <a:ext cx="164757" cy="14828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6941471" y="833492"/>
                <a:ext cx="181232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6591019" y="4852898"/>
              <a:ext cx="181232" cy="215444"/>
              <a:chOff x="6941471" y="833492"/>
              <a:chExt cx="181232" cy="215444"/>
            </a:xfrm>
          </p:grpSpPr>
          <p:sp>
            <p:nvSpPr>
              <p:cNvPr id="81" name="Oval 80"/>
              <p:cNvSpPr/>
              <p:nvPr/>
            </p:nvSpPr>
            <p:spPr>
              <a:xfrm>
                <a:off x="6948615" y="861485"/>
                <a:ext cx="164757" cy="14828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6941471" y="833492"/>
                <a:ext cx="181232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6591019" y="5155580"/>
              <a:ext cx="181232" cy="215444"/>
              <a:chOff x="6941471" y="833492"/>
              <a:chExt cx="181232" cy="215444"/>
            </a:xfrm>
          </p:grpSpPr>
          <p:sp>
            <p:nvSpPr>
              <p:cNvPr id="84" name="Oval 83"/>
              <p:cNvSpPr/>
              <p:nvPr/>
            </p:nvSpPr>
            <p:spPr>
              <a:xfrm>
                <a:off x="6948615" y="861485"/>
                <a:ext cx="164757" cy="14828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6941471" y="833492"/>
                <a:ext cx="181232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779395" y="4178484"/>
              <a:ext cx="16235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Employee’s Name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70064" y="4538017"/>
              <a:ext cx="28124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Position Title from Position Description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770064" y="4824350"/>
              <a:ext cx="45572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Pay Plan, Occupational Series, Grade from Position Description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796284" y="5139205"/>
              <a:ext cx="21243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Position Description Number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5474977" y="237479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JOHN J. DOE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DIRECTOR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Colonel</a:t>
            </a:r>
            <a:b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468004" y="1052203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MICHAEL R. SMITH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DEPUTY DIRECTOR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GS-0301-13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D1233000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226998" y="1052203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CHRIS F. JACKSON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SECRETARY (OA)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GS-0303-07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D1232000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070719" y="2014093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MARY L. LAMB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SUPV 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GS-0201-12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T5123000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033261" y="2041858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JEFFREY A. WILDER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SUPV 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GS-0201-12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D1231000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70719" y="2948599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JEFFREY A. WILDER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EXPERT 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GS-0201-12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D1551000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070719" y="3772045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JEFFREY A. WILDER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GS-0201-09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T5159000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70719" y="4553267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JEFFREY A. WILDER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ASSISTANT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GS-0203-07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D1445000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183765" y="2952836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MARTIN T. MARVEL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EXPERT 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GS-0201-11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D1230000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183765" y="3772045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SUSAN A. BLACK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GS-0201-09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D1229000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900931" y="2952835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GREG W. HOSKINS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EXPERT 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GS-0201-11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T5143000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183765" y="4553267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MARK V. HALE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ASSISTANT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GS-0203-07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D1228000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900931" y="3799213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JAMES U. PARK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EXPERT SPECIALIST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GS-0201-11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PD# T5144000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7" name="Straight Connector 106"/>
          <p:cNvCxnSpPr>
            <a:stCxn id="91" idx="2"/>
            <a:endCxn id="92" idx="0"/>
          </p:cNvCxnSpPr>
          <p:nvPr/>
        </p:nvCxnSpPr>
        <p:spPr>
          <a:xfrm flipH="1">
            <a:off x="6085843" y="822254"/>
            <a:ext cx="6973" cy="2299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93" idx="3"/>
            <a:endCxn id="92" idx="1"/>
          </p:cNvCxnSpPr>
          <p:nvPr/>
        </p:nvCxnSpPr>
        <p:spPr>
          <a:xfrm>
            <a:off x="4462675" y="1344591"/>
            <a:ext cx="10053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94" idx="2"/>
            <a:endCxn id="96" idx="0"/>
          </p:cNvCxnSpPr>
          <p:nvPr/>
        </p:nvCxnSpPr>
        <p:spPr>
          <a:xfrm>
            <a:off x="4688558" y="2598868"/>
            <a:ext cx="0" cy="349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96" idx="2"/>
            <a:endCxn id="97" idx="0"/>
          </p:cNvCxnSpPr>
          <p:nvPr/>
        </p:nvCxnSpPr>
        <p:spPr>
          <a:xfrm>
            <a:off x="4688558" y="3533374"/>
            <a:ext cx="0" cy="2386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>
            <a:stCxn id="97" idx="2"/>
            <a:endCxn id="98" idx="0"/>
          </p:cNvCxnSpPr>
          <p:nvPr/>
        </p:nvCxnSpPr>
        <p:spPr>
          <a:xfrm>
            <a:off x="4688558" y="4356820"/>
            <a:ext cx="0" cy="196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>
            <a:stCxn id="99" idx="2"/>
            <a:endCxn id="100" idx="0"/>
          </p:cNvCxnSpPr>
          <p:nvPr/>
        </p:nvCxnSpPr>
        <p:spPr>
          <a:xfrm>
            <a:off x="6801604" y="3537611"/>
            <a:ext cx="0" cy="2344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>
            <a:stCxn id="100" idx="2"/>
            <a:endCxn id="102" idx="0"/>
          </p:cNvCxnSpPr>
          <p:nvPr/>
        </p:nvCxnSpPr>
        <p:spPr>
          <a:xfrm>
            <a:off x="6801604" y="4356820"/>
            <a:ext cx="0" cy="196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>
            <a:stCxn id="103" idx="0"/>
            <a:endCxn id="101" idx="2"/>
          </p:cNvCxnSpPr>
          <p:nvPr/>
        </p:nvCxnSpPr>
        <p:spPr>
          <a:xfrm flipV="1">
            <a:off x="8518770" y="3537610"/>
            <a:ext cx="0" cy="2616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Elbow Connector 132"/>
          <p:cNvCxnSpPr>
            <a:stCxn id="92" idx="2"/>
            <a:endCxn id="94" idx="0"/>
          </p:cNvCxnSpPr>
          <p:nvPr/>
        </p:nvCxnSpPr>
        <p:spPr>
          <a:xfrm rot="5400000">
            <a:off x="5198644" y="1126893"/>
            <a:ext cx="377115" cy="1397285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stCxn id="92" idx="2"/>
            <a:endCxn id="95" idx="0"/>
          </p:cNvCxnSpPr>
          <p:nvPr/>
        </p:nvCxnSpPr>
        <p:spPr>
          <a:xfrm rot="16200000" flipH="1">
            <a:off x="6666031" y="1056789"/>
            <a:ext cx="404880" cy="1565257"/>
          </a:xfrm>
          <a:prstGeom prst="bentConnector3">
            <a:avLst>
              <a:gd name="adj1" fmla="val 4769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Elbow Connector 136"/>
          <p:cNvCxnSpPr>
            <a:stCxn id="95" idx="2"/>
            <a:endCxn id="99" idx="0"/>
          </p:cNvCxnSpPr>
          <p:nvPr/>
        </p:nvCxnSpPr>
        <p:spPr>
          <a:xfrm rot="5400000">
            <a:off x="7063251" y="2364986"/>
            <a:ext cx="326203" cy="849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Elbow Connector 139"/>
          <p:cNvCxnSpPr>
            <a:stCxn id="95" idx="2"/>
            <a:endCxn id="101" idx="0"/>
          </p:cNvCxnSpPr>
          <p:nvPr/>
        </p:nvCxnSpPr>
        <p:spPr>
          <a:xfrm rot="16200000" flipH="1">
            <a:off x="7921834" y="2355899"/>
            <a:ext cx="326202" cy="86767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Rectangle 142"/>
          <p:cNvSpPr/>
          <p:nvPr/>
        </p:nvSpPr>
        <p:spPr>
          <a:xfrm>
            <a:off x="3962159" y="2844428"/>
            <a:ext cx="8214292" cy="2412345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3962159" y="1929364"/>
            <a:ext cx="8214292" cy="811678"/>
          </a:xfrm>
          <a:prstGeom prst="rect">
            <a:avLst/>
          </a:prstGeom>
          <a:solidFill>
            <a:schemeClr val="accent6">
              <a:lumMod val="40000"/>
              <a:lumOff val="60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5321659" y="967371"/>
            <a:ext cx="6854792" cy="782101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5316942" y="20106"/>
            <a:ext cx="6854792" cy="828534"/>
          </a:xfrm>
          <a:prstGeom prst="rect">
            <a:avLst/>
          </a:prstGeom>
          <a:solidFill>
            <a:srgbClr val="7030A0">
              <a:alpha val="1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TextBox 149"/>
          <p:cNvSpPr txBox="1"/>
          <p:nvPr/>
        </p:nvSpPr>
        <p:spPr>
          <a:xfrm>
            <a:off x="9618097" y="3833827"/>
            <a:ext cx="138971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Employees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8500595" y="2149578"/>
            <a:ext cx="360517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Line Supervisors – “S1 Level”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8500595" y="1173755"/>
            <a:ext cx="360517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2nd Line Supervisors – “S2 Level”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8500595" y="322696"/>
            <a:ext cx="360517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3rd Line Supervisors – “S3 Level”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2936132" y="944154"/>
            <a:ext cx="4097129" cy="828534"/>
          </a:xfrm>
          <a:prstGeom prst="rect">
            <a:avLst/>
          </a:prstGeom>
          <a:solidFill>
            <a:srgbClr val="FF0000">
              <a:alpha val="1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Down Arrow 154"/>
          <p:cNvSpPr/>
          <p:nvPr/>
        </p:nvSpPr>
        <p:spPr>
          <a:xfrm rot="10800000">
            <a:off x="10072355" y="2628303"/>
            <a:ext cx="550507" cy="1036473"/>
          </a:xfrm>
          <a:prstGeom prst="downArrow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Down Arrow 155"/>
          <p:cNvSpPr/>
          <p:nvPr/>
        </p:nvSpPr>
        <p:spPr>
          <a:xfrm rot="10800000">
            <a:off x="10072354" y="1548209"/>
            <a:ext cx="550507" cy="542677"/>
          </a:xfrm>
          <a:prstGeom prst="downArrow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Down Arrow 156"/>
          <p:cNvSpPr/>
          <p:nvPr/>
        </p:nvSpPr>
        <p:spPr>
          <a:xfrm rot="10800000">
            <a:off x="10046643" y="720526"/>
            <a:ext cx="550507" cy="403871"/>
          </a:xfrm>
          <a:prstGeom prst="downArrow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Down Arrow 157"/>
          <p:cNvSpPr/>
          <p:nvPr/>
        </p:nvSpPr>
        <p:spPr>
          <a:xfrm rot="16200000">
            <a:off x="4733688" y="956476"/>
            <a:ext cx="550507" cy="776227"/>
          </a:xfrm>
          <a:prstGeom prst="downArrow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TextBox 158"/>
          <p:cNvSpPr txBox="1"/>
          <p:nvPr/>
        </p:nvSpPr>
        <p:spPr>
          <a:xfrm>
            <a:off x="250295" y="1177057"/>
            <a:ext cx="2303745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Michael is a 1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Line Supervisor, “S1 Level,” for Chris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250295" y="146006"/>
            <a:ext cx="2303745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John is a 1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Line Supervisor, “S1 Level,” for Michael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250295" y="2202450"/>
            <a:ext cx="2303745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John is a 2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Line Supervisor, “S2 Level,” for Chris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Rectangle 187"/>
          <p:cNvSpPr/>
          <p:nvPr/>
        </p:nvSpPr>
        <p:spPr>
          <a:xfrm>
            <a:off x="6426197" y="5314104"/>
            <a:ext cx="5717866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TextBox 188"/>
          <p:cNvSpPr txBox="1"/>
          <p:nvPr/>
        </p:nvSpPr>
        <p:spPr>
          <a:xfrm>
            <a:off x="6619785" y="5442732"/>
            <a:ext cx="123567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FIRST MI LAST NAME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POSITION TITLE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MILITARY RANK</a:t>
            </a:r>
            <a:b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6426196" y="6043294"/>
            <a:ext cx="16228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Example Position Object</a:t>
            </a:r>
            <a:b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for an AGR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8357971" y="6036841"/>
            <a:ext cx="1098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Military Rank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8357971" y="5450933"/>
            <a:ext cx="1623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Employee’s Name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8357971" y="5759842"/>
            <a:ext cx="1109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Position Title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4" name="Group 193"/>
          <p:cNvGrpSpPr/>
          <p:nvPr/>
        </p:nvGrpSpPr>
        <p:grpSpPr>
          <a:xfrm>
            <a:off x="8155060" y="5494008"/>
            <a:ext cx="181232" cy="215444"/>
            <a:chOff x="6941471" y="833492"/>
            <a:chExt cx="181232" cy="215444"/>
          </a:xfrm>
        </p:grpSpPr>
        <p:sp>
          <p:nvSpPr>
            <p:cNvPr id="195" name="Oval 194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8155060" y="5775553"/>
            <a:ext cx="181232" cy="215444"/>
            <a:chOff x="6941471" y="833492"/>
            <a:chExt cx="181232" cy="215444"/>
          </a:xfrm>
        </p:grpSpPr>
        <p:sp>
          <p:nvSpPr>
            <p:cNvPr id="198" name="Oval 197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8155060" y="6052759"/>
            <a:ext cx="181232" cy="215444"/>
            <a:chOff x="6941471" y="833492"/>
            <a:chExt cx="181232" cy="215444"/>
          </a:xfrm>
        </p:grpSpPr>
        <p:sp>
          <p:nvSpPr>
            <p:cNvPr id="201" name="Oval 200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6530096" y="5442732"/>
            <a:ext cx="181232" cy="215444"/>
            <a:chOff x="6941471" y="833492"/>
            <a:chExt cx="181232" cy="215444"/>
          </a:xfrm>
        </p:grpSpPr>
        <p:sp>
          <p:nvSpPr>
            <p:cNvPr id="204" name="Oval 203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6653656" y="5560034"/>
            <a:ext cx="181232" cy="215444"/>
            <a:chOff x="6941471" y="833492"/>
            <a:chExt cx="181232" cy="215444"/>
          </a:xfrm>
        </p:grpSpPr>
        <p:sp>
          <p:nvSpPr>
            <p:cNvPr id="207" name="Oval 206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9" name="Group 208"/>
          <p:cNvGrpSpPr/>
          <p:nvPr/>
        </p:nvGrpSpPr>
        <p:grpSpPr>
          <a:xfrm>
            <a:off x="6718403" y="5684180"/>
            <a:ext cx="181232" cy="215444"/>
            <a:chOff x="6941471" y="833492"/>
            <a:chExt cx="181232" cy="215444"/>
          </a:xfrm>
        </p:grpSpPr>
        <p:sp>
          <p:nvSpPr>
            <p:cNvPr id="210" name="Oval 209"/>
            <p:cNvSpPr/>
            <p:nvPr/>
          </p:nvSpPr>
          <p:spPr>
            <a:xfrm>
              <a:off x="6948615" y="861485"/>
              <a:ext cx="164757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6941471" y="833492"/>
              <a:ext cx="181232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2642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540</Words>
  <Application>Microsoft Office PowerPoint</Application>
  <PresentationFormat>Widescreen</PresentationFormat>
  <Paragraphs>176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Organization Chart Instructions</vt:lpstr>
      <vt:lpstr>PowerPoint Presentation</vt:lpstr>
      <vt:lpstr>PowerPoint Presentation</vt:lpstr>
    </vt:vector>
  </TitlesOfParts>
  <Company>United States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 chart instructions</dc:title>
  <dc:creator>Scott, Daryl G MAJ MIL NG OHARNG</dc:creator>
  <cp:lastModifiedBy>Scott, Daryl G MAJ MIL NG OHARNG</cp:lastModifiedBy>
  <cp:revision>24</cp:revision>
  <cp:lastPrinted>2020-02-27T16:09:52Z</cp:lastPrinted>
  <dcterms:created xsi:type="dcterms:W3CDTF">2020-02-26T20:05:17Z</dcterms:created>
  <dcterms:modified xsi:type="dcterms:W3CDTF">2021-08-10T18:04:17Z</dcterms:modified>
</cp:coreProperties>
</file>